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06" r:id="rId3"/>
    <p:sldId id="283" r:id="rId4"/>
    <p:sldId id="284" r:id="rId5"/>
    <p:sldId id="285" r:id="rId6"/>
    <p:sldId id="286" r:id="rId7"/>
    <p:sldId id="287" r:id="rId8"/>
    <p:sldId id="303" r:id="rId9"/>
    <p:sldId id="289" r:id="rId10"/>
    <p:sldId id="297" r:id="rId11"/>
    <p:sldId id="290" r:id="rId12"/>
    <p:sldId id="298" r:id="rId13"/>
    <p:sldId id="291" r:id="rId14"/>
    <p:sldId id="304" r:id="rId15"/>
    <p:sldId id="305" r:id="rId16"/>
    <p:sldId id="300" r:id="rId17"/>
    <p:sldId id="293" r:id="rId18"/>
    <p:sldId id="301" r:id="rId19"/>
    <p:sldId id="294" r:id="rId20"/>
    <p:sldId id="302" r:id="rId21"/>
    <p:sldId id="295" r:id="rId22"/>
    <p:sldId id="296" r:id="rId23"/>
  </p:sldIdLst>
  <p:sldSz cx="12192000" cy="6858000"/>
  <p:notesSz cx="6858000" cy="9144000"/>
  <p:embeddedFontLst>
    <p:embeddedFont>
      <p:font typeface="Corbel" panose="020B0503020204020204" pitchFamily="34" charset="0"/>
      <p:regular r:id="rId25"/>
      <p:bold r:id="rId26"/>
      <p:italic r:id="rId27"/>
      <p:boldItalic r:id="rId28"/>
    </p:embeddedFont>
    <p:embeddedFont>
      <p:font typeface="Montserrat" pitchFamily="2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1JWcwz+bdjebtI8vPKe068G15w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1B4E0C-E4FC-9827-2D98-3BAD745E4B5F}" name="Juliette Neault" initials="JN" userId="8b6f72b2c0b5c11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94"/>
    <p:restoredTop sz="96327"/>
  </p:normalViewPr>
  <p:slideViewPr>
    <p:cSldViewPr snapToGrid="0">
      <p:cViewPr varScale="1">
        <p:scale>
          <a:sx n="98" d="100"/>
          <a:sy n="98" d="100"/>
        </p:scale>
        <p:origin x="208" y="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524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8973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5705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7977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0404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1633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7601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058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9139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9725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8720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5384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8942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6848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787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157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9653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5961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2850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942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684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5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E9F9F1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10284960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10284960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10284960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10284960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10284960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10284960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900"/>
              <a:buFont typeface="Corbel"/>
              <a:buNone/>
              <a:defRPr sz="5900" b="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FEFEF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10284960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FEFEF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FEFEF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10284960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10284960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10284960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4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10284960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7B7B7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7B7B7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7B7B7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7B7B7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7B7B7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7B7B7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7B7B7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7B7B7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7B7B7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355649" y="1901306"/>
            <a:ext cx="8683247" cy="229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GB" sz="5600" b="1" dirty="0">
                <a:latin typeface="Montserrat"/>
                <a:ea typeface="Montserrat"/>
                <a:cs typeface="Montserrat"/>
                <a:sym typeface="Montserrat"/>
              </a:rPr>
              <a:t>The Olympic and Paralympic Games</a:t>
            </a:r>
            <a:br>
              <a:rPr lang="en-GB" sz="56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5600" b="1" dirty="0">
                <a:latin typeface="Montserrat"/>
                <a:ea typeface="Montserrat"/>
                <a:cs typeface="Montserrat"/>
                <a:sym typeface="Montserrat"/>
              </a:rPr>
              <a:t>Paris 2024</a:t>
            </a:r>
            <a:endParaRPr sz="5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A2C53C-4ED4-4365-FB4C-7DB70EE9452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35000"/>
          </a:blip>
          <a:stretch>
            <a:fillRect/>
          </a:stretch>
        </p:blipFill>
        <p:spPr>
          <a:xfrm>
            <a:off x="7776653" y="-1012765"/>
            <a:ext cx="4571525" cy="7465426"/>
          </a:xfrm>
          <a:prstGeom prst="rect">
            <a:avLst/>
          </a:prstGeom>
        </p:spPr>
      </p:pic>
      <p:grpSp>
        <p:nvGrpSpPr>
          <p:cNvPr id="4" name="Google Shape;93;p1">
            <a:extLst>
              <a:ext uri="{FF2B5EF4-FFF2-40B4-BE49-F238E27FC236}">
                <a16:creationId xmlns:a16="http://schemas.microsoft.com/office/drawing/2014/main" id="{49949CD6-CD07-CDAB-56A3-C5F74E933358}"/>
              </a:ext>
            </a:extLst>
          </p:cNvPr>
          <p:cNvGrpSpPr/>
          <p:nvPr/>
        </p:nvGrpSpPr>
        <p:grpSpPr>
          <a:xfrm>
            <a:off x="-61784" y="4953935"/>
            <a:ext cx="3759493" cy="1270000"/>
            <a:chOff x="4251885" y="3857575"/>
            <a:chExt cx="6357690" cy="2147700"/>
          </a:xfrm>
          <a:solidFill>
            <a:schemeClr val="bg1"/>
          </a:solidFill>
        </p:grpSpPr>
        <p:sp>
          <p:nvSpPr>
            <p:cNvPr id="5" name="Google Shape;94;p1">
              <a:extLst>
                <a:ext uri="{FF2B5EF4-FFF2-40B4-BE49-F238E27FC236}">
                  <a16:creationId xmlns:a16="http://schemas.microsoft.com/office/drawing/2014/main" id="{529C8995-F09C-C760-A1E9-52015082D887}"/>
                </a:ext>
              </a:extLst>
            </p:cNvPr>
            <p:cNvSpPr/>
            <p:nvPr/>
          </p:nvSpPr>
          <p:spPr>
            <a:xfrm>
              <a:off x="4251885" y="3862241"/>
              <a:ext cx="5376916" cy="213839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95;p1">
              <a:extLst>
                <a:ext uri="{FF2B5EF4-FFF2-40B4-BE49-F238E27FC236}">
                  <a16:creationId xmlns:a16="http://schemas.microsoft.com/office/drawing/2014/main" id="{AF544F8C-5E42-3D54-EA8A-2223D0A0495F}"/>
                </a:ext>
              </a:extLst>
            </p:cNvPr>
            <p:cNvSpPr/>
            <p:nvPr/>
          </p:nvSpPr>
          <p:spPr>
            <a:xfrm flipH="1">
              <a:off x="9253275" y="3857575"/>
              <a:ext cx="1356300" cy="2147700"/>
            </a:xfrm>
            <a:prstGeom prst="parallelogram">
              <a:avLst>
                <a:gd name="adj" fmla="val 25592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90;p1">
            <a:extLst>
              <a:ext uri="{FF2B5EF4-FFF2-40B4-BE49-F238E27FC236}">
                <a16:creationId xmlns:a16="http://schemas.microsoft.com/office/drawing/2014/main" id="{DBC05CD2-7DB0-ED83-7DB7-2BD72A9BB8AC}"/>
              </a:ext>
            </a:extLst>
          </p:cNvPr>
          <p:cNvSpPr txBox="1">
            <a:spLocks/>
          </p:cNvSpPr>
          <p:nvPr/>
        </p:nvSpPr>
        <p:spPr>
          <a:xfrm>
            <a:off x="355649" y="5150973"/>
            <a:ext cx="3053473" cy="87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Montserrat"/>
              <a:buNone/>
            </a:pPr>
            <a:r>
              <a:rPr lang="en-GB" sz="4800" b="1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2711452" y="2570701"/>
            <a:ext cx="6769089" cy="171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  <a:t>True or false</a:t>
            </a: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, the Paralympic Games are held before the Olympic Games?</a:t>
            </a: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79;p3">
            <a:extLst>
              <a:ext uri="{FF2B5EF4-FFF2-40B4-BE49-F238E27FC236}">
                <a16:creationId xmlns:a16="http://schemas.microsoft.com/office/drawing/2014/main" id="{FBC8A1FF-22B8-FC36-258B-2A1EE470E315}"/>
              </a:ext>
            </a:extLst>
          </p:cNvPr>
          <p:cNvSpPr txBox="1"/>
          <p:nvPr/>
        </p:nvSpPr>
        <p:spPr>
          <a:xfrm>
            <a:off x="4307504" y="367891"/>
            <a:ext cx="3576987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1: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107D1-4217-8A4D-97A0-739D8FC9A04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35000"/>
          </a:blip>
          <a:stretch>
            <a:fillRect/>
          </a:stretch>
        </p:blipFill>
        <p:spPr>
          <a:xfrm>
            <a:off x="8748427" y="4388401"/>
            <a:ext cx="3290388" cy="2581689"/>
          </a:xfrm>
          <a:prstGeom prst="rect">
            <a:avLst/>
          </a:prstGeom>
        </p:spPr>
      </p:pic>
      <p:sp>
        <p:nvSpPr>
          <p:cNvPr id="6" name="Google Shape;106;g24a377ca74a_0_0">
            <a:extLst>
              <a:ext uri="{FF2B5EF4-FFF2-40B4-BE49-F238E27FC236}">
                <a16:creationId xmlns:a16="http://schemas.microsoft.com/office/drawing/2014/main" id="{4C09C7BA-9147-E4B1-7175-BC46E4DB4AA7}"/>
              </a:ext>
            </a:extLst>
          </p:cNvPr>
          <p:cNvSpPr txBox="1"/>
          <p:nvPr/>
        </p:nvSpPr>
        <p:spPr>
          <a:xfrm>
            <a:off x="443575" y="62312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</p:spTree>
    <p:extLst>
      <p:ext uri="{BB962C8B-B14F-4D97-AF65-F5344CB8AC3E}">
        <p14:creationId xmlns:p14="http://schemas.microsoft.com/office/powerpoint/2010/main" val="1854054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2711452" y="2570701"/>
            <a:ext cx="6769089" cy="171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  <a:t>True or false</a:t>
            </a: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, the Paralympic Games are held before the Olympic Games?</a:t>
            </a: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79;p3">
            <a:extLst>
              <a:ext uri="{FF2B5EF4-FFF2-40B4-BE49-F238E27FC236}">
                <a16:creationId xmlns:a16="http://schemas.microsoft.com/office/drawing/2014/main" id="{FBC8A1FF-22B8-FC36-258B-2A1EE470E315}"/>
              </a:ext>
            </a:extLst>
          </p:cNvPr>
          <p:cNvSpPr txBox="1"/>
          <p:nvPr/>
        </p:nvSpPr>
        <p:spPr>
          <a:xfrm>
            <a:off x="4307504" y="367891"/>
            <a:ext cx="3576987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1: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107D1-4217-8A4D-97A0-739D8FC9A04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35000"/>
          </a:blip>
          <a:stretch>
            <a:fillRect/>
          </a:stretch>
        </p:blipFill>
        <p:spPr>
          <a:xfrm>
            <a:off x="8748427" y="4388401"/>
            <a:ext cx="3290388" cy="258168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91C3162-C952-D1EE-452C-7877A76443D8}"/>
              </a:ext>
            </a:extLst>
          </p:cNvPr>
          <p:cNvSpPr/>
          <p:nvPr/>
        </p:nvSpPr>
        <p:spPr>
          <a:xfrm>
            <a:off x="5035826" y="4621696"/>
            <a:ext cx="2120351" cy="8249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79;p3">
            <a:extLst>
              <a:ext uri="{FF2B5EF4-FFF2-40B4-BE49-F238E27FC236}">
                <a16:creationId xmlns:a16="http://schemas.microsoft.com/office/drawing/2014/main" id="{787BB89B-D2FB-C180-4685-0B86E9D3C338}"/>
              </a:ext>
            </a:extLst>
          </p:cNvPr>
          <p:cNvSpPr txBox="1"/>
          <p:nvPr/>
        </p:nvSpPr>
        <p:spPr>
          <a:xfrm>
            <a:off x="5035827" y="4741027"/>
            <a:ext cx="2117035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FALSE</a:t>
            </a:r>
            <a:endParaRPr lang="en-GB" sz="2900" b="1" i="0" u="none" strike="noStrike" cap="none" dirty="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06;g24a377ca74a_0_0">
            <a:extLst>
              <a:ext uri="{FF2B5EF4-FFF2-40B4-BE49-F238E27FC236}">
                <a16:creationId xmlns:a16="http://schemas.microsoft.com/office/drawing/2014/main" id="{6E839EB4-217D-6D44-805E-D93F2080B276}"/>
              </a:ext>
            </a:extLst>
          </p:cNvPr>
          <p:cNvSpPr txBox="1"/>
          <p:nvPr/>
        </p:nvSpPr>
        <p:spPr>
          <a:xfrm>
            <a:off x="443575" y="62312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</p:spTree>
    <p:extLst>
      <p:ext uri="{BB962C8B-B14F-4D97-AF65-F5344CB8AC3E}">
        <p14:creationId xmlns:p14="http://schemas.microsoft.com/office/powerpoint/2010/main" val="170851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2711454" y="1484133"/>
            <a:ext cx="6769089" cy="38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Which of these is </a:t>
            </a:r>
            <a: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  <a:t>NOT</a:t>
            </a: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 a Paralympic Value?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A. Determination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B. Inspiration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C. Courage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D. Friendliness </a:t>
            </a: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79;p3">
            <a:extLst>
              <a:ext uri="{FF2B5EF4-FFF2-40B4-BE49-F238E27FC236}">
                <a16:creationId xmlns:a16="http://schemas.microsoft.com/office/drawing/2014/main" id="{FBC8A1FF-22B8-FC36-258B-2A1EE470E315}"/>
              </a:ext>
            </a:extLst>
          </p:cNvPr>
          <p:cNvSpPr txBox="1"/>
          <p:nvPr/>
        </p:nvSpPr>
        <p:spPr>
          <a:xfrm>
            <a:off x="4307504" y="367891"/>
            <a:ext cx="3576987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2: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94775-A48E-4E22-FD84-BD3B96A6D5A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35000"/>
          </a:blip>
          <a:stretch>
            <a:fillRect/>
          </a:stretch>
        </p:blipFill>
        <p:spPr>
          <a:xfrm>
            <a:off x="9045301" y="3938612"/>
            <a:ext cx="2891595" cy="2725411"/>
          </a:xfrm>
          <a:prstGeom prst="rect">
            <a:avLst/>
          </a:prstGeom>
        </p:spPr>
      </p:pic>
      <p:sp>
        <p:nvSpPr>
          <p:cNvPr id="6" name="Google Shape;106;g24a377ca74a_0_0">
            <a:extLst>
              <a:ext uri="{FF2B5EF4-FFF2-40B4-BE49-F238E27FC236}">
                <a16:creationId xmlns:a16="http://schemas.microsoft.com/office/drawing/2014/main" id="{B2907DF5-69CF-7EC7-4FCC-C022EF124010}"/>
              </a:ext>
            </a:extLst>
          </p:cNvPr>
          <p:cNvSpPr txBox="1"/>
          <p:nvPr/>
        </p:nvSpPr>
        <p:spPr>
          <a:xfrm>
            <a:off x="443575" y="62312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</p:spTree>
    <p:extLst>
      <p:ext uri="{BB962C8B-B14F-4D97-AF65-F5344CB8AC3E}">
        <p14:creationId xmlns:p14="http://schemas.microsoft.com/office/powerpoint/2010/main" val="1395568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97D8B01-C485-A544-3869-3D65824B6656}"/>
              </a:ext>
            </a:extLst>
          </p:cNvPr>
          <p:cNvSpPr/>
          <p:nvPr/>
        </p:nvSpPr>
        <p:spPr>
          <a:xfrm>
            <a:off x="4565375" y="4621696"/>
            <a:ext cx="3061253" cy="8249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2711454" y="1484133"/>
            <a:ext cx="6769089" cy="38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Which of these is </a:t>
            </a:r>
            <a: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  <a:t>NOT</a:t>
            </a: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 a Paralympic Value?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A. Determination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B. Inspiration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C. Courage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D. Friendliness </a:t>
            </a: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79;p3">
            <a:extLst>
              <a:ext uri="{FF2B5EF4-FFF2-40B4-BE49-F238E27FC236}">
                <a16:creationId xmlns:a16="http://schemas.microsoft.com/office/drawing/2014/main" id="{FBC8A1FF-22B8-FC36-258B-2A1EE470E315}"/>
              </a:ext>
            </a:extLst>
          </p:cNvPr>
          <p:cNvSpPr txBox="1"/>
          <p:nvPr/>
        </p:nvSpPr>
        <p:spPr>
          <a:xfrm>
            <a:off x="4307504" y="367891"/>
            <a:ext cx="3576987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2: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94775-A48E-4E22-FD84-BD3B96A6D5A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35000"/>
          </a:blip>
          <a:stretch>
            <a:fillRect/>
          </a:stretch>
        </p:blipFill>
        <p:spPr>
          <a:xfrm>
            <a:off x="9045301" y="3938612"/>
            <a:ext cx="2891595" cy="2725411"/>
          </a:xfrm>
          <a:prstGeom prst="rect">
            <a:avLst/>
          </a:prstGeom>
        </p:spPr>
      </p:pic>
      <p:sp>
        <p:nvSpPr>
          <p:cNvPr id="6" name="Google Shape;106;g24a377ca74a_0_0">
            <a:extLst>
              <a:ext uri="{FF2B5EF4-FFF2-40B4-BE49-F238E27FC236}">
                <a16:creationId xmlns:a16="http://schemas.microsoft.com/office/drawing/2014/main" id="{6C1A9C2E-D8C1-D0BE-E0E0-1943CA422FB3}"/>
              </a:ext>
            </a:extLst>
          </p:cNvPr>
          <p:cNvSpPr txBox="1"/>
          <p:nvPr/>
        </p:nvSpPr>
        <p:spPr>
          <a:xfrm>
            <a:off x="443575" y="62312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</p:spTree>
    <p:extLst>
      <p:ext uri="{BB962C8B-B14F-4D97-AF65-F5344CB8AC3E}">
        <p14:creationId xmlns:p14="http://schemas.microsoft.com/office/powerpoint/2010/main" val="263106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79;p3">
            <a:extLst>
              <a:ext uri="{FF2B5EF4-FFF2-40B4-BE49-F238E27FC236}">
                <a16:creationId xmlns:a16="http://schemas.microsoft.com/office/drawing/2014/main" id="{FBC8A1FF-22B8-FC36-258B-2A1EE470E315}"/>
              </a:ext>
            </a:extLst>
          </p:cNvPr>
          <p:cNvSpPr txBox="1"/>
          <p:nvPr/>
        </p:nvSpPr>
        <p:spPr>
          <a:xfrm>
            <a:off x="4307504" y="367891"/>
            <a:ext cx="3576987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3:</a:t>
            </a:r>
          </a:p>
        </p:txBody>
      </p:sp>
      <p:sp>
        <p:nvSpPr>
          <p:cNvPr id="12" name="Google Shape;90;p1">
            <a:extLst>
              <a:ext uri="{FF2B5EF4-FFF2-40B4-BE49-F238E27FC236}">
                <a16:creationId xmlns:a16="http://schemas.microsoft.com/office/drawing/2014/main" id="{6BBE1E98-B5A3-18AF-5CCD-3338716AA71A}"/>
              </a:ext>
            </a:extLst>
          </p:cNvPr>
          <p:cNvSpPr txBox="1">
            <a:spLocks/>
          </p:cNvSpPr>
          <p:nvPr/>
        </p:nvSpPr>
        <p:spPr>
          <a:xfrm>
            <a:off x="1521978" y="1484133"/>
            <a:ext cx="9148037" cy="38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How often are the Olympic and Paralympic Games held?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A. Every 2 years</a:t>
            </a:r>
          </a:p>
          <a:p>
            <a:pPr algn="ctr">
              <a:lnSpc>
                <a:spcPct val="110000"/>
              </a:lnSpc>
            </a:pPr>
            <a:endParaRPr lang="en-GB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10000"/>
              </a:lnSpc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B. Every 4 years</a:t>
            </a:r>
          </a:p>
          <a:p>
            <a:pPr algn="ctr">
              <a:lnSpc>
                <a:spcPct val="110000"/>
              </a:lnSpc>
            </a:pPr>
            <a:endParaRPr lang="en-GB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10000"/>
              </a:lnSpc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C. Every Year</a:t>
            </a:r>
          </a:p>
          <a:p>
            <a:pPr algn="ctr">
              <a:lnSpc>
                <a:spcPct val="110000"/>
              </a:lnSpc>
            </a:pPr>
            <a:endParaRPr lang="en-GB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10000"/>
              </a:lnSpc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D. Every 10 years</a:t>
            </a:r>
          </a:p>
        </p:txBody>
      </p:sp>
      <p:sp>
        <p:nvSpPr>
          <p:cNvPr id="13" name="Google Shape;106;g24a377ca74a_0_0">
            <a:extLst>
              <a:ext uri="{FF2B5EF4-FFF2-40B4-BE49-F238E27FC236}">
                <a16:creationId xmlns:a16="http://schemas.microsoft.com/office/drawing/2014/main" id="{CB66BEAF-CDEC-9D1E-3EFA-39FBEC436380}"/>
              </a:ext>
            </a:extLst>
          </p:cNvPr>
          <p:cNvSpPr txBox="1"/>
          <p:nvPr/>
        </p:nvSpPr>
        <p:spPr>
          <a:xfrm>
            <a:off x="443575" y="62312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</p:spTree>
    <p:extLst>
      <p:ext uri="{BB962C8B-B14F-4D97-AF65-F5344CB8AC3E}">
        <p14:creationId xmlns:p14="http://schemas.microsoft.com/office/powerpoint/2010/main" val="3393750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8E3A2C3-E83E-B8F2-8D70-C82D1E6D8189}"/>
              </a:ext>
            </a:extLst>
          </p:cNvPr>
          <p:cNvSpPr/>
          <p:nvPr/>
        </p:nvSpPr>
        <p:spPr>
          <a:xfrm>
            <a:off x="4565375" y="3016526"/>
            <a:ext cx="3061253" cy="8249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90;p1">
            <a:extLst>
              <a:ext uri="{FF2B5EF4-FFF2-40B4-BE49-F238E27FC236}">
                <a16:creationId xmlns:a16="http://schemas.microsoft.com/office/drawing/2014/main" id="{4E759EF7-BB8F-C38E-0B36-B4DF6C2BAAE5}"/>
              </a:ext>
            </a:extLst>
          </p:cNvPr>
          <p:cNvSpPr txBox="1">
            <a:spLocks/>
          </p:cNvSpPr>
          <p:nvPr/>
        </p:nvSpPr>
        <p:spPr>
          <a:xfrm>
            <a:off x="1473487" y="1484133"/>
            <a:ext cx="9245019" cy="38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How often are the Olympic and Paralympic Games held?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A. Every 2 years</a:t>
            </a:r>
            <a:endParaRPr lang="en-GB" sz="24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10000"/>
              </a:lnSpc>
            </a:pPr>
            <a:endParaRPr lang="en-GB" sz="24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10000"/>
              </a:lnSpc>
            </a:pPr>
            <a:r>
              <a:rPr lang="en-GB" sz="2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B. Every 4 years</a:t>
            </a:r>
          </a:p>
          <a:p>
            <a:pPr algn="ctr">
              <a:lnSpc>
                <a:spcPct val="110000"/>
              </a:lnSpc>
            </a:pPr>
            <a:endParaRPr lang="en-GB" sz="24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10000"/>
              </a:lnSpc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C. Every Year</a:t>
            </a:r>
          </a:p>
          <a:p>
            <a:pPr algn="ctr">
              <a:lnSpc>
                <a:spcPct val="110000"/>
              </a:lnSpc>
            </a:pPr>
            <a:endParaRPr lang="en-GB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10000"/>
              </a:lnSpc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D. Every 10 years</a:t>
            </a: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79;p3">
            <a:extLst>
              <a:ext uri="{FF2B5EF4-FFF2-40B4-BE49-F238E27FC236}">
                <a16:creationId xmlns:a16="http://schemas.microsoft.com/office/drawing/2014/main" id="{FBC8A1FF-22B8-FC36-258B-2A1EE470E315}"/>
              </a:ext>
            </a:extLst>
          </p:cNvPr>
          <p:cNvSpPr txBox="1"/>
          <p:nvPr/>
        </p:nvSpPr>
        <p:spPr>
          <a:xfrm>
            <a:off x="4307504" y="367891"/>
            <a:ext cx="3576987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3:</a:t>
            </a:r>
          </a:p>
        </p:txBody>
      </p:sp>
      <p:sp>
        <p:nvSpPr>
          <p:cNvPr id="14" name="Google Shape;106;g24a377ca74a_0_0">
            <a:extLst>
              <a:ext uri="{FF2B5EF4-FFF2-40B4-BE49-F238E27FC236}">
                <a16:creationId xmlns:a16="http://schemas.microsoft.com/office/drawing/2014/main" id="{F2AD050E-26EA-261E-844A-EBB33714AAA5}"/>
              </a:ext>
            </a:extLst>
          </p:cNvPr>
          <p:cNvSpPr txBox="1"/>
          <p:nvPr/>
        </p:nvSpPr>
        <p:spPr>
          <a:xfrm>
            <a:off x="443575" y="62312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</p:spTree>
    <p:extLst>
      <p:ext uri="{BB962C8B-B14F-4D97-AF65-F5344CB8AC3E}">
        <p14:creationId xmlns:p14="http://schemas.microsoft.com/office/powerpoint/2010/main" val="271433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046919" y="1484133"/>
            <a:ext cx="10098156" cy="38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Paris is the capital city of which country?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A. UK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B. France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C. Italy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D. Greece</a:t>
            </a: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BCC6B2-CD13-B42B-00B8-501FD80E689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35000"/>
          </a:blip>
          <a:stretch>
            <a:fillRect/>
          </a:stretch>
        </p:blipFill>
        <p:spPr>
          <a:xfrm>
            <a:off x="9442173" y="4278413"/>
            <a:ext cx="2822713" cy="2803768"/>
          </a:xfrm>
          <a:prstGeom prst="rect">
            <a:avLst/>
          </a:prstGeom>
        </p:spPr>
      </p:pic>
      <p:sp>
        <p:nvSpPr>
          <p:cNvPr id="3" name="Google Shape;279;p3">
            <a:extLst>
              <a:ext uri="{FF2B5EF4-FFF2-40B4-BE49-F238E27FC236}">
                <a16:creationId xmlns:a16="http://schemas.microsoft.com/office/drawing/2014/main" id="{FBC8A1FF-22B8-FC36-258B-2A1EE470E315}"/>
              </a:ext>
            </a:extLst>
          </p:cNvPr>
          <p:cNvSpPr txBox="1"/>
          <p:nvPr/>
        </p:nvSpPr>
        <p:spPr>
          <a:xfrm>
            <a:off x="4307504" y="367891"/>
            <a:ext cx="3576987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4:</a:t>
            </a:r>
          </a:p>
        </p:txBody>
      </p:sp>
      <p:sp>
        <p:nvSpPr>
          <p:cNvPr id="6" name="Google Shape;106;g24a377ca74a_0_0">
            <a:extLst>
              <a:ext uri="{FF2B5EF4-FFF2-40B4-BE49-F238E27FC236}">
                <a16:creationId xmlns:a16="http://schemas.microsoft.com/office/drawing/2014/main" id="{40141283-A515-1C3B-1E8E-D4AFE405DE8F}"/>
              </a:ext>
            </a:extLst>
          </p:cNvPr>
          <p:cNvSpPr txBox="1"/>
          <p:nvPr/>
        </p:nvSpPr>
        <p:spPr>
          <a:xfrm>
            <a:off x="443575" y="62312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</p:spTree>
    <p:extLst>
      <p:ext uri="{BB962C8B-B14F-4D97-AF65-F5344CB8AC3E}">
        <p14:creationId xmlns:p14="http://schemas.microsoft.com/office/powerpoint/2010/main" val="3736070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BD5205-42FD-057E-908A-27477A75684C}"/>
              </a:ext>
            </a:extLst>
          </p:cNvPr>
          <p:cNvSpPr/>
          <p:nvPr/>
        </p:nvSpPr>
        <p:spPr>
          <a:xfrm>
            <a:off x="4820476" y="2996648"/>
            <a:ext cx="2551042" cy="8249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046919" y="1484133"/>
            <a:ext cx="10098156" cy="38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Paris is the capital city of which country?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A. UK</a:t>
            </a:r>
            <a:br>
              <a:rPr lang="en-GB" sz="24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b="1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B. France</a:t>
            </a:r>
            <a:br>
              <a:rPr lang="en-GB" sz="24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C. Italy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D. Greece</a:t>
            </a: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BCC6B2-CD13-B42B-00B8-501FD80E689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35000"/>
          </a:blip>
          <a:stretch>
            <a:fillRect/>
          </a:stretch>
        </p:blipFill>
        <p:spPr>
          <a:xfrm>
            <a:off x="9442173" y="4278413"/>
            <a:ext cx="2822713" cy="2803768"/>
          </a:xfrm>
          <a:prstGeom prst="rect">
            <a:avLst/>
          </a:prstGeom>
        </p:spPr>
      </p:pic>
      <p:sp>
        <p:nvSpPr>
          <p:cNvPr id="3" name="Google Shape;279;p3">
            <a:extLst>
              <a:ext uri="{FF2B5EF4-FFF2-40B4-BE49-F238E27FC236}">
                <a16:creationId xmlns:a16="http://schemas.microsoft.com/office/drawing/2014/main" id="{FBC8A1FF-22B8-FC36-258B-2A1EE470E315}"/>
              </a:ext>
            </a:extLst>
          </p:cNvPr>
          <p:cNvSpPr txBox="1"/>
          <p:nvPr/>
        </p:nvSpPr>
        <p:spPr>
          <a:xfrm>
            <a:off x="4307504" y="367891"/>
            <a:ext cx="3576987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4:</a:t>
            </a:r>
          </a:p>
        </p:txBody>
      </p:sp>
      <p:sp>
        <p:nvSpPr>
          <p:cNvPr id="6" name="Google Shape;106;g24a377ca74a_0_0">
            <a:extLst>
              <a:ext uri="{FF2B5EF4-FFF2-40B4-BE49-F238E27FC236}">
                <a16:creationId xmlns:a16="http://schemas.microsoft.com/office/drawing/2014/main" id="{1011289B-A4A0-EEBC-A7A5-EF71FD53853A}"/>
              </a:ext>
            </a:extLst>
          </p:cNvPr>
          <p:cNvSpPr txBox="1"/>
          <p:nvPr/>
        </p:nvSpPr>
        <p:spPr>
          <a:xfrm>
            <a:off x="443575" y="62312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</p:spTree>
    <p:extLst>
      <p:ext uri="{BB962C8B-B14F-4D97-AF65-F5344CB8AC3E}">
        <p14:creationId xmlns:p14="http://schemas.microsoft.com/office/powerpoint/2010/main" val="951971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2711454" y="1484133"/>
            <a:ext cx="6769089" cy="38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What do the 5 Olympic Rings represent?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A. Five Continents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B. Five Sports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C. The Host City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D. The Winners of Events</a:t>
            </a: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79;p3">
            <a:extLst>
              <a:ext uri="{FF2B5EF4-FFF2-40B4-BE49-F238E27FC236}">
                <a16:creationId xmlns:a16="http://schemas.microsoft.com/office/drawing/2014/main" id="{FBC8A1FF-22B8-FC36-258B-2A1EE470E315}"/>
              </a:ext>
            </a:extLst>
          </p:cNvPr>
          <p:cNvSpPr txBox="1"/>
          <p:nvPr/>
        </p:nvSpPr>
        <p:spPr>
          <a:xfrm>
            <a:off x="4307504" y="367891"/>
            <a:ext cx="3576987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5: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0F935-8C1B-094D-413B-7C8F8D3F075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7695647" y="4779654"/>
            <a:ext cx="4674704" cy="2248341"/>
          </a:xfrm>
          <a:prstGeom prst="rect">
            <a:avLst/>
          </a:prstGeom>
        </p:spPr>
      </p:pic>
      <p:sp>
        <p:nvSpPr>
          <p:cNvPr id="5" name="Google Shape;106;g24a377ca74a_0_0">
            <a:extLst>
              <a:ext uri="{FF2B5EF4-FFF2-40B4-BE49-F238E27FC236}">
                <a16:creationId xmlns:a16="http://schemas.microsoft.com/office/drawing/2014/main" id="{6AEC13BD-E285-89D5-79A3-BDE0DE80C164}"/>
              </a:ext>
            </a:extLst>
          </p:cNvPr>
          <p:cNvSpPr txBox="1"/>
          <p:nvPr/>
        </p:nvSpPr>
        <p:spPr>
          <a:xfrm>
            <a:off x="443575" y="62312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</p:spTree>
    <p:extLst>
      <p:ext uri="{BB962C8B-B14F-4D97-AF65-F5344CB8AC3E}">
        <p14:creationId xmlns:p14="http://schemas.microsoft.com/office/powerpoint/2010/main" val="1696299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BE2E686-8225-2A13-AE0F-53061AB33E78}"/>
              </a:ext>
            </a:extLst>
          </p:cNvPr>
          <p:cNvSpPr/>
          <p:nvPr/>
        </p:nvSpPr>
        <p:spPr>
          <a:xfrm>
            <a:off x="4323519" y="2196548"/>
            <a:ext cx="3544955" cy="8249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2711454" y="1484133"/>
            <a:ext cx="6769089" cy="38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What do the 5 Olympic Rings represent?</a:t>
            </a:r>
            <a:br>
              <a:rPr lang="en-GB" sz="24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A. Five Continents</a:t>
            </a:r>
            <a:br>
              <a:rPr lang="en-GB" sz="24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B. Five Sports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C. The Host City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D. The Winners of Events</a:t>
            </a: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79;p3">
            <a:extLst>
              <a:ext uri="{FF2B5EF4-FFF2-40B4-BE49-F238E27FC236}">
                <a16:creationId xmlns:a16="http://schemas.microsoft.com/office/drawing/2014/main" id="{FBC8A1FF-22B8-FC36-258B-2A1EE470E315}"/>
              </a:ext>
            </a:extLst>
          </p:cNvPr>
          <p:cNvSpPr txBox="1"/>
          <p:nvPr/>
        </p:nvSpPr>
        <p:spPr>
          <a:xfrm>
            <a:off x="4307504" y="367891"/>
            <a:ext cx="3576987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5: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0F935-8C1B-094D-413B-7C8F8D3F075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7695647" y="4779654"/>
            <a:ext cx="4674704" cy="2248341"/>
          </a:xfrm>
          <a:prstGeom prst="rect">
            <a:avLst/>
          </a:prstGeom>
        </p:spPr>
      </p:pic>
      <p:sp>
        <p:nvSpPr>
          <p:cNvPr id="6" name="Google Shape;106;g24a377ca74a_0_0">
            <a:extLst>
              <a:ext uri="{FF2B5EF4-FFF2-40B4-BE49-F238E27FC236}">
                <a16:creationId xmlns:a16="http://schemas.microsoft.com/office/drawing/2014/main" id="{60FD63E6-7BFE-49B3-B9D7-9AA1FBFDA722}"/>
              </a:ext>
            </a:extLst>
          </p:cNvPr>
          <p:cNvSpPr txBox="1"/>
          <p:nvPr/>
        </p:nvSpPr>
        <p:spPr>
          <a:xfrm>
            <a:off x="443575" y="62312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</p:spTree>
    <p:extLst>
      <p:ext uri="{BB962C8B-B14F-4D97-AF65-F5344CB8AC3E}">
        <p14:creationId xmlns:p14="http://schemas.microsoft.com/office/powerpoint/2010/main" val="406463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0;p1">
            <a:extLst>
              <a:ext uri="{FF2B5EF4-FFF2-40B4-BE49-F238E27FC236}">
                <a16:creationId xmlns:a16="http://schemas.microsoft.com/office/drawing/2014/main" id="{7742FC18-6D3A-C786-EE5E-941FF56BAD7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66233" y="2570701"/>
            <a:ext cx="9859531" cy="171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Think you know about the Olympic and Paralympic Games? Test your knowledge with the Olympic and Paralympic Quiz. So, grab your team</a:t>
            </a: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, come-up </a:t>
            </a: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with a name and have fun!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EDB1E-B587-EA68-3A99-132B50F9375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35000"/>
          </a:blip>
          <a:stretch>
            <a:fillRect/>
          </a:stretch>
        </p:blipFill>
        <p:spPr>
          <a:xfrm>
            <a:off x="8988136" y="3710710"/>
            <a:ext cx="2748467" cy="27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67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2797861" y="1484133"/>
            <a:ext cx="6596272" cy="38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How many Gold medals have Team GB won in total in the Modern Olympics?</a:t>
            </a: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79;p3">
            <a:extLst>
              <a:ext uri="{FF2B5EF4-FFF2-40B4-BE49-F238E27FC236}">
                <a16:creationId xmlns:a16="http://schemas.microsoft.com/office/drawing/2014/main" id="{FBC8A1FF-22B8-FC36-258B-2A1EE470E315}"/>
              </a:ext>
            </a:extLst>
          </p:cNvPr>
          <p:cNvSpPr txBox="1"/>
          <p:nvPr/>
        </p:nvSpPr>
        <p:spPr>
          <a:xfrm>
            <a:off x="4307504" y="367891"/>
            <a:ext cx="3576987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TIE-BREAKER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9D191B-0B6D-0A6E-58CD-06E42A9EAE5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35000"/>
          </a:blip>
          <a:stretch>
            <a:fillRect/>
          </a:stretch>
        </p:blipFill>
        <p:spPr>
          <a:xfrm>
            <a:off x="9760227" y="2462695"/>
            <a:ext cx="2623930" cy="4284949"/>
          </a:xfrm>
          <a:prstGeom prst="rect">
            <a:avLst/>
          </a:prstGeom>
        </p:spPr>
      </p:pic>
      <p:sp>
        <p:nvSpPr>
          <p:cNvPr id="5" name="Google Shape;106;g24a377ca74a_0_0">
            <a:extLst>
              <a:ext uri="{FF2B5EF4-FFF2-40B4-BE49-F238E27FC236}">
                <a16:creationId xmlns:a16="http://schemas.microsoft.com/office/drawing/2014/main" id="{F9E8D23D-17D9-93B1-B69F-D18E920F03EB}"/>
              </a:ext>
            </a:extLst>
          </p:cNvPr>
          <p:cNvSpPr txBox="1"/>
          <p:nvPr/>
        </p:nvSpPr>
        <p:spPr>
          <a:xfrm>
            <a:off x="443575" y="62312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</p:spTree>
    <p:extLst>
      <p:ext uri="{BB962C8B-B14F-4D97-AF65-F5344CB8AC3E}">
        <p14:creationId xmlns:p14="http://schemas.microsoft.com/office/powerpoint/2010/main" val="2874628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2797861" y="1484133"/>
            <a:ext cx="6596272" cy="38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How many Gold medals have Team GB won in total in the Modern Olympics?</a:t>
            </a: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79;p3">
            <a:extLst>
              <a:ext uri="{FF2B5EF4-FFF2-40B4-BE49-F238E27FC236}">
                <a16:creationId xmlns:a16="http://schemas.microsoft.com/office/drawing/2014/main" id="{FBC8A1FF-22B8-FC36-258B-2A1EE470E315}"/>
              </a:ext>
            </a:extLst>
          </p:cNvPr>
          <p:cNvSpPr txBox="1"/>
          <p:nvPr/>
        </p:nvSpPr>
        <p:spPr>
          <a:xfrm>
            <a:off x="4307504" y="367891"/>
            <a:ext cx="3576987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TIE-BREAKER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9D191B-0B6D-0A6E-58CD-06E42A9EAE5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35000"/>
          </a:blip>
          <a:stretch>
            <a:fillRect/>
          </a:stretch>
        </p:blipFill>
        <p:spPr>
          <a:xfrm>
            <a:off x="9760227" y="2462695"/>
            <a:ext cx="2623930" cy="428494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D222E03-10BD-0363-0ACA-20D827828F1C}"/>
              </a:ext>
            </a:extLst>
          </p:cNvPr>
          <p:cNvSpPr/>
          <p:nvPr/>
        </p:nvSpPr>
        <p:spPr>
          <a:xfrm>
            <a:off x="5035826" y="4621696"/>
            <a:ext cx="2120351" cy="8249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279;p3">
            <a:extLst>
              <a:ext uri="{FF2B5EF4-FFF2-40B4-BE49-F238E27FC236}">
                <a16:creationId xmlns:a16="http://schemas.microsoft.com/office/drawing/2014/main" id="{E003E38D-181A-521B-9879-6BBB9C5ABE18}"/>
              </a:ext>
            </a:extLst>
          </p:cNvPr>
          <p:cNvSpPr txBox="1"/>
          <p:nvPr/>
        </p:nvSpPr>
        <p:spPr>
          <a:xfrm>
            <a:off x="5035825" y="4671622"/>
            <a:ext cx="211703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40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284</a:t>
            </a:r>
          </a:p>
        </p:txBody>
      </p:sp>
      <p:sp>
        <p:nvSpPr>
          <p:cNvPr id="6" name="Google Shape;106;g24a377ca74a_0_0">
            <a:extLst>
              <a:ext uri="{FF2B5EF4-FFF2-40B4-BE49-F238E27FC236}">
                <a16:creationId xmlns:a16="http://schemas.microsoft.com/office/drawing/2014/main" id="{DAF91445-3402-F8F0-8ED0-970201ED8A14}"/>
              </a:ext>
            </a:extLst>
          </p:cNvPr>
          <p:cNvSpPr txBox="1"/>
          <p:nvPr/>
        </p:nvSpPr>
        <p:spPr>
          <a:xfrm>
            <a:off x="443575" y="62312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</p:spTree>
    <p:extLst>
      <p:ext uri="{BB962C8B-B14F-4D97-AF65-F5344CB8AC3E}">
        <p14:creationId xmlns:p14="http://schemas.microsoft.com/office/powerpoint/2010/main" val="3850517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2521916" y="2570701"/>
            <a:ext cx="7148164" cy="17165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Count your scores and see who is the winner! If two or more teams have the same score, the winner is decided by who got the 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closest to the tie-breaker question!</a:t>
            </a: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6"/>
            <a:ext cx="1356276" cy="5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79;p3">
            <a:extLst>
              <a:ext uri="{FF2B5EF4-FFF2-40B4-BE49-F238E27FC236}">
                <a16:creationId xmlns:a16="http://schemas.microsoft.com/office/drawing/2014/main" id="{FBC8A1FF-22B8-FC36-258B-2A1EE470E315}"/>
              </a:ext>
            </a:extLst>
          </p:cNvPr>
          <p:cNvSpPr txBox="1"/>
          <p:nvPr/>
        </p:nvSpPr>
        <p:spPr>
          <a:xfrm>
            <a:off x="4307505" y="367892"/>
            <a:ext cx="3576987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2900"/>
            </a:pPr>
            <a:r>
              <a:rPr lang="en-GB" sz="2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53A16F-82DC-6258-4549-497C1FC450A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35000"/>
          </a:blip>
          <a:stretch>
            <a:fillRect/>
          </a:stretch>
        </p:blipFill>
        <p:spPr>
          <a:xfrm>
            <a:off x="9447641" y="3985592"/>
            <a:ext cx="3055365" cy="2872409"/>
          </a:xfrm>
          <a:prstGeom prst="rect">
            <a:avLst/>
          </a:prstGeom>
        </p:spPr>
      </p:pic>
      <p:sp>
        <p:nvSpPr>
          <p:cNvPr id="5" name="Google Shape;106;g24a377ca74a_0_0">
            <a:extLst>
              <a:ext uri="{FF2B5EF4-FFF2-40B4-BE49-F238E27FC236}">
                <a16:creationId xmlns:a16="http://schemas.microsoft.com/office/drawing/2014/main" id="{BF3287EF-C5A1-413F-3280-3FAFDBA5E156}"/>
              </a:ext>
            </a:extLst>
          </p:cNvPr>
          <p:cNvSpPr txBox="1"/>
          <p:nvPr/>
        </p:nvSpPr>
        <p:spPr>
          <a:xfrm>
            <a:off x="443575" y="62312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</p:spTree>
    <p:extLst>
      <p:ext uri="{BB962C8B-B14F-4D97-AF65-F5344CB8AC3E}">
        <p14:creationId xmlns:p14="http://schemas.microsoft.com/office/powerpoint/2010/main" val="421163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2711452" y="2570701"/>
            <a:ext cx="6769089" cy="171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  <a:t>True or false</a:t>
            </a: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, the Paralympic Games are held before the Olympic Games?</a:t>
            </a: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6;g24a377ca74a_0_0">
            <a:extLst>
              <a:ext uri="{FF2B5EF4-FFF2-40B4-BE49-F238E27FC236}">
                <a16:creationId xmlns:a16="http://schemas.microsoft.com/office/drawing/2014/main" id="{C800D24F-E4CE-27C9-BD39-E24E4FB21F16}"/>
              </a:ext>
            </a:extLst>
          </p:cNvPr>
          <p:cNvSpPr txBox="1"/>
          <p:nvPr/>
        </p:nvSpPr>
        <p:spPr>
          <a:xfrm>
            <a:off x="443575" y="62312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  <p:sp>
        <p:nvSpPr>
          <p:cNvPr id="3" name="Google Shape;279;p3">
            <a:extLst>
              <a:ext uri="{FF2B5EF4-FFF2-40B4-BE49-F238E27FC236}">
                <a16:creationId xmlns:a16="http://schemas.microsoft.com/office/drawing/2014/main" id="{FBC8A1FF-22B8-FC36-258B-2A1EE470E315}"/>
              </a:ext>
            </a:extLst>
          </p:cNvPr>
          <p:cNvSpPr txBox="1"/>
          <p:nvPr/>
        </p:nvSpPr>
        <p:spPr>
          <a:xfrm>
            <a:off x="4307504" y="367891"/>
            <a:ext cx="3576987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1: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107D1-4217-8A4D-97A0-739D8FC9A04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35000"/>
          </a:blip>
          <a:stretch>
            <a:fillRect/>
          </a:stretch>
        </p:blipFill>
        <p:spPr>
          <a:xfrm>
            <a:off x="8748427" y="4388401"/>
            <a:ext cx="3290388" cy="258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7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2711454" y="1484133"/>
            <a:ext cx="6769089" cy="38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Which of these is </a:t>
            </a:r>
            <a: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  <a:t>NOT</a:t>
            </a: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 a Paralympic Value?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A. Determination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B. Inspiration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C. Courage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D. Friendliness </a:t>
            </a: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79;p3">
            <a:extLst>
              <a:ext uri="{FF2B5EF4-FFF2-40B4-BE49-F238E27FC236}">
                <a16:creationId xmlns:a16="http://schemas.microsoft.com/office/drawing/2014/main" id="{FBC8A1FF-22B8-FC36-258B-2A1EE470E315}"/>
              </a:ext>
            </a:extLst>
          </p:cNvPr>
          <p:cNvSpPr txBox="1"/>
          <p:nvPr/>
        </p:nvSpPr>
        <p:spPr>
          <a:xfrm>
            <a:off x="4307504" y="367891"/>
            <a:ext cx="3576987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2: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94775-A48E-4E22-FD84-BD3B96A6D5A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35000"/>
          </a:blip>
          <a:stretch>
            <a:fillRect/>
          </a:stretch>
        </p:blipFill>
        <p:spPr>
          <a:xfrm>
            <a:off x="9045301" y="3938612"/>
            <a:ext cx="2891595" cy="2725411"/>
          </a:xfrm>
          <a:prstGeom prst="rect">
            <a:avLst/>
          </a:prstGeom>
        </p:spPr>
      </p:pic>
      <p:sp>
        <p:nvSpPr>
          <p:cNvPr id="5" name="Google Shape;106;g24a377ca74a_0_0">
            <a:extLst>
              <a:ext uri="{FF2B5EF4-FFF2-40B4-BE49-F238E27FC236}">
                <a16:creationId xmlns:a16="http://schemas.microsoft.com/office/drawing/2014/main" id="{3F575FC6-2685-0359-11C8-8AC88E3501FB}"/>
              </a:ext>
            </a:extLst>
          </p:cNvPr>
          <p:cNvSpPr txBox="1"/>
          <p:nvPr/>
        </p:nvSpPr>
        <p:spPr>
          <a:xfrm>
            <a:off x="443575" y="62312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</p:spTree>
    <p:extLst>
      <p:ext uri="{BB962C8B-B14F-4D97-AF65-F5344CB8AC3E}">
        <p14:creationId xmlns:p14="http://schemas.microsoft.com/office/powerpoint/2010/main" val="426630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79;p3">
            <a:extLst>
              <a:ext uri="{FF2B5EF4-FFF2-40B4-BE49-F238E27FC236}">
                <a16:creationId xmlns:a16="http://schemas.microsoft.com/office/drawing/2014/main" id="{FBC8A1FF-22B8-FC36-258B-2A1EE470E315}"/>
              </a:ext>
            </a:extLst>
          </p:cNvPr>
          <p:cNvSpPr txBox="1"/>
          <p:nvPr/>
        </p:nvSpPr>
        <p:spPr>
          <a:xfrm>
            <a:off x="4307504" y="367891"/>
            <a:ext cx="3576987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3:</a:t>
            </a:r>
          </a:p>
        </p:txBody>
      </p:sp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BD9E5F1D-436E-08D8-E1CC-A96B1ED974ED}"/>
              </a:ext>
            </a:extLst>
          </p:cNvPr>
          <p:cNvSpPr txBox="1">
            <a:spLocks/>
          </p:cNvSpPr>
          <p:nvPr/>
        </p:nvSpPr>
        <p:spPr>
          <a:xfrm>
            <a:off x="1618960" y="1484133"/>
            <a:ext cx="8954073" cy="38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How often are the Olympic and Paralympic Games held?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endParaRPr lang="en-GB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10000"/>
              </a:lnSpc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A. Every 2 years</a:t>
            </a:r>
          </a:p>
          <a:p>
            <a:pPr algn="ctr">
              <a:lnSpc>
                <a:spcPct val="110000"/>
              </a:lnSpc>
            </a:pPr>
            <a:endParaRPr lang="en-GB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10000"/>
              </a:lnSpc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B. Every 4 years</a:t>
            </a:r>
          </a:p>
          <a:p>
            <a:pPr algn="ctr">
              <a:lnSpc>
                <a:spcPct val="110000"/>
              </a:lnSpc>
            </a:pPr>
            <a:endParaRPr lang="en-GB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10000"/>
              </a:lnSpc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C. Every Year</a:t>
            </a:r>
          </a:p>
          <a:p>
            <a:pPr algn="ctr">
              <a:lnSpc>
                <a:spcPct val="110000"/>
              </a:lnSpc>
            </a:pPr>
            <a:endParaRPr lang="en-GB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10000"/>
              </a:lnSpc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D. Every 10 years</a:t>
            </a:r>
          </a:p>
        </p:txBody>
      </p:sp>
      <p:sp>
        <p:nvSpPr>
          <p:cNvPr id="7" name="Google Shape;106;g24a377ca74a_0_0">
            <a:extLst>
              <a:ext uri="{FF2B5EF4-FFF2-40B4-BE49-F238E27FC236}">
                <a16:creationId xmlns:a16="http://schemas.microsoft.com/office/drawing/2014/main" id="{A97C9F97-4730-0DAE-4EC6-A51A45AC227E}"/>
              </a:ext>
            </a:extLst>
          </p:cNvPr>
          <p:cNvSpPr txBox="1"/>
          <p:nvPr/>
        </p:nvSpPr>
        <p:spPr>
          <a:xfrm>
            <a:off x="443575" y="62312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</p:spTree>
    <p:extLst>
      <p:ext uri="{BB962C8B-B14F-4D97-AF65-F5344CB8AC3E}">
        <p14:creationId xmlns:p14="http://schemas.microsoft.com/office/powerpoint/2010/main" val="114605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046919" y="1484133"/>
            <a:ext cx="10098156" cy="38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Paris is the capital city of which country?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A. UK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B. France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C. Italy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D. Greece</a:t>
            </a: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BCC6B2-CD13-B42B-00B8-501FD80E689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35000"/>
          </a:blip>
          <a:stretch>
            <a:fillRect/>
          </a:stretch>
        </p:blipFill>
        <p:spPr>
          <a:xfrm>
            <a:off x="9442173" y="4278413"/>
            <a:ext cx="2822713" cy="2803768"/>
          </a:xfrm>
          <a:prstGeom prst="rect">
            <a:avLst/>
          </a:prstGeom>
        </p:spPr>
      </p:pic>
      <p:sp>
        <p:nvSpPr>
          <p:cNvPr id="3" name="Google Shape;279;p3">
            <a:extLst>
              <a:ext uri="{FF2B5EF4-FFF2-40B4-BE49-F238E27FC236}">
                <a16:creationId xmlns:a16="http://schemas.microsoft.com/office/drawing/2014/main" id="{FBC8A1FF-22B8-FC36-258B-2A1EE470E315}"/>
              </a:ext>
            </a:extLst>
          </p:cNvPr>
          <p:cNvSpPr txBox="1"/>
          <p:nvPr/>
        </p:nvSpPr>
        <p:spPr>
          <a:xfrm>
            <a:off x="4307504" y="367891"/>
            <a:ext cx="3576987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4:</a:t>
            </a:r>
          </a:p>
        </p:txBody>
      </p:sp>
      <p:sp>
        <p:nvSpPr>
          <p:cNvPr id="6" name="Google Shape;106;g24a377ca74a_0_0">
            <a:extLst>
              <a:ext uri="{FF2B5EF4-FFF2-40B4-BE49-F238E27FC236}">
                <a16:creationId xmlns:a16="http://schemas.microsoft.com/office/drawing/2014/main" id="{41C450C7-C4C8-2301-3D7B-F0D0649A993F}"/>
              </a:ext>
            </a:extLst>
          </p:cNvPr>
          <p:cNvSpPr txBox="1"/>
          <p:nvPr/>
        </p:nvSpPr>
        <p:spPr>
          <a:xfrm>
            <a:off x="443575" y="62312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</p:spTree>
    <p:extLst>
      <p:ext uri="{BB962C8B-B14F-4D97-AF65-F5344CB8AC3E}">
        <p14:creationId xmlns:p14="http://schemas.microsoft.com/office/powerpoint/2010/main" val="266382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2711454" y="1484133"/>
            <a:ext cx="6769089" cy="38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What do the 5 Olympic Rings represent?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A. Five Continents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B. Five Sports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C. The Host City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D. The Winners of Events</a:t>
            </a: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79;p3">
            <a:extLst>
              <a:ext uri="{FF2B5EF4-FFF2-40B4-BE49-F238E27FC236}">
                <a16:creationId xmlns:a16="http://schemas.microsoft.com/office/drawing/2014/main" id="{FBC8A1FF-22B8-FC36-258B-2A1EE470E315}"/>
              </a:ext>
            </a:extLst>
          </p:cNvPr>
          <p:cNvSpPr txBox="1"/>
          <p:nvPr/>
        </p:nvSpPr>
        <p:spPr>
          <a:xfrm>
            <a:off x="4307504" y="367891"/>
            <a:ext cx="3576987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5: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0F935-8C1B-094D-413B-7C8F8D3F075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7695647" y="4779654"/>
            <a:ext cx="4674704" cy="2248341"/>
          </a:xfrm>
          <a:prstGeom prst="rect">
            <a:avLst/>
          </a:prstGeom>
        </p:spPr>
      </p:pic>
      <p:sp>
        <p:nvSpPr>
          <p:cNvPr id="4" name="Google Shape;106;g24a377ca74a_0_0">
            <a:extLst>
              <a:ext uri="{FF2B5EF4-FFF2-40B4-BE49-F238E27FC236}">
                <a16:creationId xmlns:a16="http://schemas.microsoft.com/office/drawing/2014/main" id="{94C9A4F6-2963-3721-353A-DB5EB2FFFF1C}"/>
              </a:ext>
            </a:extLst>
          </p:cNvPr>
          <p:cNvSpPr txBox="1"/>
          <p:nvPr/>
        </p:nvSpPr>
        <p:spPr>
          <a:xfrm>
            <a:off x="443575" y="62312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</p:spTree>
    <p:extLst>
      <p:ext uri="{BB962C8B-B14F-4D97-AF65-F5344CB8AC3E}">
        <p14:creationId xmlns:p14="http://schemas.microsoft.com/office/powerpoint/2010/main" val="163806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2797861" y="1484133"/>
            <a:ext cx="6596272" cy="38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How many Gold medals have Team GB won in total in the Modern Olympics?</a:t>
            </a: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79;p3">
            <a:extLst>
              <a:ext uri="{FF2B5EF4-FFF2-40B4-BE49-F238E27FC236}">
                <a16:creationId xmlns:a16="http://schemas.microsoft.com/office/drawing/2014/main" id="{FBC8A1FF-22B8-FC36-258B-2A1EE470E315}"/>
              </a:ext>
            </a:extLst>
          </p:cNvPr>
          <p:cNvSpPr txBox="1"/>
          <p:nvPr/>
        </p:nvSpPr>
        <p:spPr>
          <a:xfrm>
            <a:off x="4307504" y="367891"/>
            <a:ext cx="3576987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TIE-BREAKER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9D191B-0B6D-0A6E-58CD-06E42A9EAE5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35000"/>
          </a:blip>
          <a:stretch>
            <a:fillRect/>
          </a:stretch>
        </p:blipFill>
        <p:spPr>
          <a:xfrm>
            <a:off x="9760227" y="2462695"/>
            <a:ext cx="2623930" cy="4284949"/>
          </a:xfrm>
          <a:prstGeom prst="rect">
            <a:avLst/>
          </a:prstGeom>
        </p:spPr>
      </p:pic>
      <p:sp>
        <p:nvSpPr>
          <p:cNvPr id="5" name="Google Shape;106;g24a377ca74a_0_0">
            <a:extLst>
              <a:ext uri="{FF2B5EF4-FFF2-40B4-BE49-F238E27FC236}">
                <a16:creationId xmlns:a16="http://schemas.microsoft.com/office/drawing/2014/main" id="{E43A7760-343D-4837-1A6D-F2E3DDF2E904}"/>
              </a:ext>
            </a:extLst>
          </p:cNvPr>
          <p:cNvSpPr txBox="1"/>
          <p:nvPr/>
        </p:nvSpPr>
        <p:spPr>
          <a:xfrm>
            <a:off x="443575" y="62312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</p:spTree>
    <p:extLst>
      <p:ext uri="{BB962C8B-B14F-4D97-AF65-F5344CB8AC3E}">
        <p14:creationId xmlns:p14="http://schemas.microsoft.com/office/powerpoint/2010/main" val="363055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2711452" y="2570701"/>
            <a:ext cx="6769089" cy="171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Montserrat"/>
              <a:buNone/>
            </a:pP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Time for some answers! Either grab a different coloured pen/pencil or change answer sheets with another team.</a:t>
            </a: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id="{BB5577A2-FB02-9E16-04E8-4736E2432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75" y="372925"/>
            <a:ext cx="1356276" cy="5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79;p3">
            <a:extLst>
              <a:ext uri="{FF2B5EF4-FFF2-40B4-BE49-F238E27FC236}">
                <a16:creationId xmlns:a16="http://schemas.microsoft.com/office/drawing/2014/main" id="{FBC8A1FF-22B8-FC36-258B-2A1EE470E315}"/>
              </a:ext>
            </a:extLst>
          </p:cNvPr>
          <p:cNvSpPr txBox="1"/>
          <p:nvPr/>
        </p:nvSpPr>
        <p:spPr>
          <a:xfrm>
            <a:off x="4307504" y="367891"/>
            <a:ext cx="3576987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8B3D0-EE22-0E7E-A9AA-4D484516CA1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35000"/>
          </a:blip>
          <a:stretch>
            <a:fillRect/>
          </a:stretch>
        </p:blipFill>
        <p:spPr>
          <a:xfrm>
            <a:off x="9060139" y="4055165"/>
            <a:ext cx="2688285" cy="2499160"/>
          </a:xfrm>
          <a:prstGeom prst="rect">
            <a:avLst/>
          </a:prstGeom>
        </p:spPr>
      </p:pic>
      <p:sp>
        <p:nvSpPr>
          <p:cNvPr id="4" name="Google Shape;106;g24a377ca74a_0_0">
            <a:extLst>
              <a:ext uri="{FF2B5EF4-FFF2-40B4-BE49-F238E27FC236}">
                <a16:creationId xmlns:a16="http://schemas.microsoft.com/office/drawing/2014/main" id="{BBFA5F09-0F73-DC0F-5306-A636464AF11E}"/>
              </a:ext>
            </a:extLst>
          </p:cNvPr>
          <p:cNvSpPr txBox="1"/>
          <p:nvPr/>
        </p:nvSpPr>
        <p:spPr>
          <a:xfrm>
            <a:off x="443575" y="62312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KS1 Quiz</a:t>
            </a:r>
          </a:p>
        </p:txBody>
      </p:sp>
    </p:spTree>
    <p:extLst>
      <p:ext uri="{BB962C8B-B14F-4D97-AF65-F5344CB8AC3E}">
        <p14:creationId xmlns:p14="http://schemas.microsoft.com/office/powerpoint/2010/main" val="51413002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9CE3BF"/>
      </a:accent1>
      <a:accent2>
        <a:srgbClr val="F8485E"/>
      </a:accent2>
      <a:accent3>
        <a:srgbClr val="ED9B33"/>
      </a:accent3>
      <a:accent4>
        <a:srgbClr val="4C4C4C"/>
      </a:accent4>
      <a:accent5>
        <a:srgbClr val="A9C05A"/>
      </a:accent5>
      <a:accent6>
        <a:srgbClr val="944F6A"/>
      </a:accent6>
      <a:hlink>
        <a:srgbClr val="3DA7BB"/>
      </a:hlink>
      <a:folHlink>
        <a:srgbClr val="944F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650</Words>
  <Application>Microsoft Macintosh PowerPoint</Application>
  <PresentationFormat>Widescreen</PresentationFormat>
  <Paragraphs>84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Montserrat</vt:lpstr>
      <vt:lpstr>Corbel</vt:lpstr>
      <vt:lpstr>Arial</vt:lpstr>
      <vt:lpstr>Noto Sans Symbols</vt:lpstr>
      <vt:lpstr>Frame</vt:lpstr>
      <vt:lpstr>The Olympic and Paralympic Games Paris 2024</vt:lpstr>
      <vt:lpstr>Think you know about the Olympic and Paralympic Games? Test your knowledge with the Olympic and Paralympic Quiz. So, grab your team, come-up with a name and have fun!</vt:lpstr>
      <vt:lpstr>True or false, the Paralympic Games are held before the Olympic Games?</vt:lpstr>
      <vt:lpstr>Which of these is NOT a Paralympic Value?  A. Determination  B. Inspiration  C. Courage  D. Friendliness </vt:lpstr>
      <vt:lpstr>PowerPoint Presentation</vt:lpstr>
      <vt:lpstr>Paris is the capital city of which country?  A. UK  B. France  C. Italy  D. Greece</vt:lpstr>
      <vt:lpstr>What do the 5 Olympic Rings represent?  A. Five Continents  B. Five Sports  C. The Host City  D. The Winners of Events</vt:lpstr>
      <vt:lpstr>How many Gold medals have Team GB won in total in the Modern Olympics?</vt:lpstr>
      <vt:lpstr>Time for some answers! Either grab a different coloured pen/pencil or change answer sheets with another team.</vt:lpstr>
      <vt:lpstr>True or false, the Paralympic Games are held before the Olympic Games?</vt:lpstr>
      <vt:lpstr>True or false, the Paralympic Games are held before the Olympic Games?</vt:lpstr>
      <vt:lpstr>Which of these is NOT a Paralympic Value?  A. Determination  B. Inspiration  C. Courage  D. Friendliness </vt:lpstr>
      <vt:lpstr>Which of these is NOT a Paralympic Value?  A. Determination  B. Inspiration  C. Courage  D. Friendliness </vt:lpstr>
      <vt:lpstr>PowerPoint Presentation</vt:lpstr>
      <vt:lpstr>PowerPoint Presentation</vt:lpstr>
      <vt:lpstr>Paris is the capital city of which country?  A. UK  B. France  C. Italy  D. Greece</vt:lpstr>
      <vt:lpstr>Paris is the capital city of which country?  A. UK  B. France  C. Italy  D. Greece</vt:lpstr>
      <vt:lpstr>What do the 5 Olympic Rings represent?  A. Five Continents  B. Five Sports  C. The Host City  D. The Winners of Events</vt:lpstr>
      <vt:lpstr>What do the 5 Olympic Rings represent?  A. Five Continents  B. Five Sports  C. The Host City  D. The Winners of Events</vt:lpstr>
      <vt:lpstr>How many Gold medals have Team GB won in total in the Modern Olympics?</vt:lpstr>
      <vt:lpstr>How many Gold medals have Team GB won in total in the Modern Olympics?</vt:lpstr>
      <vt:lpstr>Count your scores and see who is the winner! If two or more teams have the same score, the winner is decided by who got the  closest to the tie-breaker question!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PE Hub</dc:title>
  <dc:creator>Mim Telfer</dc:creator>
  <cp:lastModifiedBy>Juliette Neault</cp:lastModifiedBy>
  <cp:revision>22</cp:revision>
  <dcterms:created xsi:type="dcterms:W3CDTF">2016-09-07T14:01:13Z</dcterms:created>
  <dcterms:modified xsi:type="dcterms:W3CDTF">2024-04-02T13:34:27Z</dcterms:modified>
</cp:coreProperties>
</file>